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Proxima Nova"/>
      <p:regular r:id="rId34"/>
      <p:bold r:id="rId35"/>
      <p:italic r:id="rId36"/>
      <p:boldItalic r:id="rId37"/>
    </p:embeddedFont>
    <p:embeddedFont>
      <p:font typeface="Alfa Slab One"/>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bold.fntdata"/><Relationship Id="rId12" Type="http://schemas.openxmlformats.org/officeDocument/2006/relationships/slide" Target="slides/slide7.xml"/><Relationship Id="rId34" Type="http://schemas.openxmlformats.org/officeDocument/2006/relationships/font" Target="fonts/ProximaNova-regular.fntdata"/><Relationship Id="rId15" Type="http://schemas.openxmlformats.org/officeDocument/2006/relationships/slide" Target="slides/slide10.xml"/><Relationship Id="rId37" Type="http://schemas.openxmlformats.org/officeDocument/2006/relationships/font" Target="fonts/ProximaNova-boldItalic.fntdata"/><Relationship Id="rId14" Type="http://schemas.openxmlformats.org/officeDocument/2006/relationships/slide" Target="slides/slide9.xml"/><Relationship Id="rId36" Type="http://schemas.openxmlformats.org/officeDocument/2006/relationships/font" Target="fonts/ProximaNova-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AlfaSlabOn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Arjun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da57ec7cd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da57ec7cd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Here’s an example of a Calyx IR file - we have a standard library that consists of registers and combinational memories (akin to RAM on a traditional machine). We also have wire groups which </a:t>
            </a:r>
            <a:r>
              <a:rPr lang="en"/>
              <a:t>represent</a:t>
            </a:r>
            <a:r>
              <a:rPr lang="en"/>
              <a:t> assignments between ports of different memory cells, and finally we have a control schedule that allows us to specify things like sequential ordering, parallel execution, while/for loops, and if expressions, with some restrictions. In this example, we don’t have any scheduling, so the state of these wires (mem.addr0, write_data, etc.) are held for as long as the circuit is active.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d283d6e00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d283d6e00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that brings us to our language, which we called Zinnia.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d283d6e008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d283d6e008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da381aa1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da381aa1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expose bit width to allow for different ADC resolution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da57ec7cdc_2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da57ec7cdc_2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a84f4d3f7_8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da84f4d3f7_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da84f4d3f7_8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da84f4d3f7_8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da57ec7cdc_2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da57ec7cdc_2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daa3c8955c_1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daa3c8955c_1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daa3c8955c_1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daa3c8955c_1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da84f4d3f7_8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da84f4d3f7_8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brief overview of our presentation - we’ll focus on some of the background for our project, aspects of the language design, and then our evaluation and future plans for the language.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da57ec7c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da57ec7c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Arjun: Another feature of our language is a parallelized version of the scan primitive for vectors - this is really useful for things like signal decimation and rejecting high frequency samples in a vector. Right now our scan primitive is somewhat limited - it can only handle vectors of length 8 - but we hope to parameterize this in the future.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a381aa1c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da381aa1c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Arjun: The evaluation of this project focuses on three key ideas - first is scalability, second is </a:t>
            </a:r>
            <a:r>
              <a:rPr lang="en"/>
              <a:t>correctness, and the third is hopefully deploying this to hardware, eventually. Here we can see one example of a program from a few slides ago of adding two numbers where the data is loaded into the vector memory that is eventually returned as the “result” of our simulation.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da57ec7cd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da57ec7cd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Arjun: We want to evaluate Zinnia on scalability, primarily by using the cycle count generated by our circuit simulations to show that our synthesis techniques aren’t introducing a large amount of overhead. So for instance parallel scan should be complete in O(n) work, but because of how vector primitives are implemented in the IR, we’re somewhat limited in terms of getting optimal performance.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da57ec7cd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da57ec7cd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 is correctness - we started writing a few tests using the cocotb framework to do circuit testing in Python. Cocotb can simulate the circuit and check for correctness conditions at each step of the circuit’s run. So far we’ve only written tests to validate parts of the IR bindings we wrote by hand, but we expect to expand these test scripts to cover more of the circuits synthesized by our language as well.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da57ec7cd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da57ec7cd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Arjun: Ultimately what we really wanted to show was a Zinnia-synthesized circuit running on an FPGA, specifically this Lattice one. We would have loaded values over a serial connection from something like an Arduino, but turns out that it’s easy to break an FPGA if you’re not careful…and I was not </a:t>
            </a:r>
            <a:r>
              <a:rPr lang="en"/>
              <a:t>careful</a:t>
            </a:r>
            <a:r>
              <a:rPr lang="en"/>
              <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da57ec7cdc_2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da57ec7cdc_2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very </a:t>
            </a:r>
            <a:r>
              <a:rPr lang="en"/>
              <a:t>brief</a:t>
            </a:r>
            <a:r>
              <a:rPr lang="en"/>
              <a:t> demo of synthesizing and simulating a circuit in Zinnia.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d283d6e008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d283d6e008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da84f4d3f7_8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da84f4d3f7_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summary, that has been Zinnia - it’s a functional, composable language for creating DSP circuits. It implements </a:t>
            </a:r>
            <a:r>
              <a:rPr lang="en"/>
              <a:t>bidirectional</a:t>
            </a:r>
            <a:r>
              <a:rPr lang="en"/>
              <a:t> typing features, and provides an easy way to parallelize workloads in hardware through a parallel scan primitive.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da57ec7cdc_2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da57ec7cdc_2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d178562a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d178562a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Arjun: The setting for our project is digital signal </a:t>
            </a:r>
            <a:r>
              <a:rPr lang="en"/>
              <a:t>processing</a:t>
            </a:r>
            <a:r>
              <a:rPr lang="en"/>
              <a:t>. Historically, signal processing was handled through the use of discrete hardware components. Nowadays we want our signal processing systems to be reprogrammable, and it’s much easier to work with digital </a:t>
            </a:r>
            <a:r>
              <a:rPr lang="en"/>
              <a:t>representations</a:t>
            </a:r>
            <a:r>
              <a:rPr lang="en"/>
              <a:t> of signals rather than the analog waveforms themselves. One application of this is in software defined radio, which can take radio signals and </a:t>
            </a:r>
            <a:r>
              <a:rPr lang="en"/>
              <a:t>represent</a:t>
            </a:r>
            <a:r>
              <a:rPr lang="en"/>
              <a:t> them as a stream of digital values to do processing in software.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d283d6e0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d283d6e0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Arjun: This is what an SDR setup would look like, as an example of digital signal processing work: we have radio signals received by an SDR’s antenna, converted into digital signals, and then we do things like applying a low pass filter in software over digital values rather than in hardware.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d283d6e00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d283d6e00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Arjun: Generating code for DSP tasks, </a:t>
            </a:r>
            <a:r>
              <a:rPr lang="en"/>
              <a:t>especially</a:t>
            </a:r>
            <a:r>
              <a:rPr lang="en"/>
              <a:t> for software defined radio is not easy. Most of the time, radio engineers are using something like GNURadio, which has a bunch of these pre-built blocks that represent Python modules that are </a:t>
            </a:r>
            <a:r>
              <a:rPr lang="en"/>
              <a:t>stitched</a:t>
            </a:r>
            <a:r>
              <a:rPr lang="en"/>
              <a:t> together to generate this flowgraph. There are also bindings into C for specific tasks like demodulating a certain type of signal. The Python scripts generated by GNURadio are horrifically large, and extremely difficult to debug or extend considering all of these opaque C bindings.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da57ec7cdc_2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da57ec7cdc_2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Arjun: Python also stunts parallelism on two fronts - one is the implementation of the language (the global interpreter lock), and the other is the fact that we’re executing this code on a Von Neumann machine ultimately. So naturally, using some custom, reconfigurable architecture could be a good way to accelerate performance while maintaining the flexibility of the SDR systems that we know and love.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d283d6e00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d283d6e00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Arjun: We addressed hardware acceleration and parallelism benefits, but another thing that we liked from taking PL classes is programming in a functional paradigm - considering that a lot of DSP work involves applying filters (like running a signal through a low pass filter to remove high frequency noise, and then isolating a signal at a specific frequency), we thought that would map to functional languages pretty well.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da57ec7cdc_2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da57ec7cdc_2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example of this that we looked to for inspiration was Ziria, which was a domain specific language for wireless systems programming (specifically implementing the physical layer of wireless protocols). </a:t>
            </a:r>
            <a:r>
              <a:rPr lang="en"/>
              <a:t>But we wanted a DSL that would be well-suited to any potential signal processing workload, at least for relatively common tasks like filtering, decimation, and maybe some fancier procedures like a Fast Fourier Transform, which can isolate frequencies in a signal.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d283d6e00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d283d6e00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want to target </a:t>
            </a:r>
            <a:r>
              <a:rPr lang="en"/>
              <a:t>hardware</a:t>
            </a:r>
            <a:r>
              <a:rPr lang="en"/>
              <a:t>, we need a framework that allows us to synthesize hardware efficiently. We don’t want to deal with writing Verilog, so one option that we looked into was using the Calyx intermediate representation, which can generate synthesizable hardware descriptions in SystemVerilog from a relatively high level, akin to how LLVM lowers C into x86 assembly. Calyx is the intermediate representation used by the Filament HDL, which implements timeline types that allow you to reason about latency between different hardware components.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developer.nvidia.com/gpugems/gpugems3/part-vi-gpu-computing/chapter-39-parallel-prefix-sum-scan-cuda" TargetMode="External"/><Relationship Id="rId4" Type="http://schemas.openxmlformats.org/officeDocument/2006/relationships/hyperlink" Target="https://chandrashek1007.medium.com/python-global-interpreter-lock-is-it-good-or-bad-634d1c82b4fd" TargetMode="External"/><Relationship Id="rId5" Type="http://schemas.openxmlformats.org/officeDocument/2006/relationships/hyperlink" Target="https://dl.acm.org/doi/10.1145/2786763.269436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Zinnia</a:t>
            </a:r>
            <a:endParaRPr/>
          </a:p>
        </p:txBody>
      </p:sp>
      <p:sp>
        <p:nvSpPr>
          <p:cNvPr id="57" name="Google Shape;57;p13"/>
          <p:cNvSpPr txBox="1"/>
          <p:nvPr>
            <p:ph idx="1" type="subTitle"/>
          </p:nvPr>
        </p:nvSpPr>
        <p:spPr>
          <a:xfrm>
            <a:off x="311700" y="2834125"/>
            <a:ext cx="8520600" cy="16341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None/>
            </a:pPr>
            <a:r>
              <a:rPr i="1" lang="en" sz="1800"/>
              <a:t>A (questionable) experiment in DSL design and parallel algorithms for signal processing</a:t>
            </a:r>
            <a:endParaRPr i="1" sz="1800"/>
          </a:p>
          <a:p>
            <a:pPr indent="0" lvl="0" marL="0" rtl="0" algn="ctr">
              <a:lnSpc>
                <a:spcPct val="80000"/>
              </a:lnSpc>
              <a:spcBef>
                <a:spcPts val="0"/>
              </a:spcBef>
              <a:spcAft>
                <a:spcPts val="0"/>
              </a:spcAft>
              <a:buNone/>
            </a:pPr>
            <a:r>
              <a:t/>
            </a:r>
            <a:endParaRPr sz="1800"/>
          </a:p>
          <a:p>
            <a:pPr indent="0" lvl="0" marL="0" rtl="0" algn="ctr">
              <a:lnSpc>
                <a:spcPct val="80000"/>
              </a:lnSpc>
              <a:spcBef>
                <a:spcPts val="0"/>
              </a:spcBef>
              <a:spcAft>
                <a:spcPts val="0"/>
              </a:spcAft>
              <a:buNone/>
            </a:pPr>
            <a:r>
              <a:rPr lang="en" sz="1800"/>
              <a:t>Yusuf Bham</a:t>
            </a:r>
            <a:endParaRPr sz="1800"/>
          </a:p>
          <a:p>
            <a:pPr indent="0" lvl="0" marL="0" rtl="0" algn="ctr">
              <a:lnSpc>
                <a:spcPct val="80000"/>
              </a:lnSpc>
              <a:spcBef>
                <a:spcPts val="0"/>
              </a:spcBef>
              <a:spcAft>
                <a:spcPts val="0"/>
              </a:spcAft>
              <a:buNone/>
            </a:pPr>
            <a:r>
              <a:rPr lang="en" sz="1800"/>
              <a:t>Arjun Vedantham</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Calyx?</a:t>
            </a:r>
            <a:endParaRPr/>
          </a:p>
        </p:txBody>
      </p:sp>
      <p:pic>
        <p:nvPicPr>
          <p:cNvPr id="122" name="Google Shape;122;p22"/>
          <p:cNvPicPr preferRelativeResize="0"/>
          <p:nvPr/>
        </p:nvPicPr>
        <p:blipFill>
          <a:blip r:embed="rId3">
            <a:alphaModFix/>
          </a:blip>
          <a:stretch>
            <a:fillRect/>
          </a:stretch>
        </p:blipFill>
        <p:spPr>
          <a:xfrm>
            <a:off x="447300" y="1159650"/>
            <a:ext cx="3189856" cy="3416400"/>
          </a:xfrm>
          <a:prstGeom prst="rect">
            <a:avLst/>
          </a:prstGeom>
          <a:noFill/>
          <a:ln>
            <a:noFill/>
          </a:ln>
        </p:spPr>
      </p:pic>
      <p:cxnSp>
        <p:nvCxnSpPr>
          <p:cNvPr id="123" name="Google Shape;123;p22"/>
          <p:cNvCxnSpPr/>
          <p:nvPr/>
        </p:nvCxnSpPr>
        <p:spPr>
          <a:xfrm rot="10800000">
            <a:off x="3637150" y="2428075"/>
            <a:ext cx="2073600" cy="0"/>
          </a:xfrm>
          <a:prstGeom prst="straightConnector1">
            <a:avLst/>
          </a:prstGeom>
          <a:noFill/>
          <a:ln cap="flat" cmpd="sng" w="38100">
            <a:solidFill>
              <a:srgbClr val="000000"/>
            </a:solidFill>
            <a:prstDash val="solid"/>
            <a:round/>
            <a:headEnd len="med" w="med" type="none"/>
            <a:tailEnd len="med" w="med" type="triangle"/>
          </a:ln>
        </p:spPr>
      </p:cxnSp>
      <p:sp>
        <p:nvSpPr>
          <p:cNvPr id="124" name="Google Shape;124;p22"/>
          <p:cNvSpPr txBox="1"/>
          <p:nvPr/>
        </p:nvSpPr>
        <p:spPr>
          <a:xfrm>
            <a:off x="5710750" y="2141725"/>
            <a:ext cx="2298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Memory cells</a:t>
            </a:r>
            <a:endParaRPr sz="1800">
              <a:solidFill>
                <a:schemeClr val="dk2"/>
              </a:solidFill>
              <a:latin typeface="Proxima Nova"/>
              <a:ea typeface="Proxima Nova"/>
              <a:cs typeface="Proxima Nova"/>
              <a:sym typeface="Proxima Nova"/>
            </a:endParaRPr>
          </a:p>
        </p:txBody>
      </p:sp>
      <p:cxnSp>
        <p:nvCxnSpPr>
          <p:cNvPr id="125" name="Google Shape;125;p22"/>
          <p:cNvCxnSpPr/>
          <p:nvPr/>
        </p:nvCxnSpPr>
        <p:spPr>
          <a:xfrm rot="10800000">
            <a:off x="3637150" y="3112050"/>
            <a:ext cx="2073600" cy="0"/>
          </a:xfrm>
          <a:prstGeom prst="straightConnector1">
            <a:avLst/>
          </a:prstGeom>
          <a:noFill/>
          <a:ln cap="flat" cmpd="sng" w="38100">
            <a:solidFill>
              <a:srgbClr val="000000"/>
            </a:solidFill>
            <a:prstDash val="solid"/>
            <a:round/>
            <a:headEnd len="med" w="med" type="none"/>
            <a:tailEnd len="med" w="med" type="triangle"/>
          </a:ln>
        </p:spPr>
      </p:cxnSp>
      <p:sp>
        <p:nvSpPr>
          <p:cNvPr id="126" name="Google Shape;126;p22"/>
          <p:cNvSpPr txBox="1"/>
          <p:nvPr/>
        </p:nvSpPr>
        <p:spPr>
          <a:xfrm>
            <a:off x="5710750" y="2825700"/>
            <a:ext cx="3053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Wires (assignments)</a:t>
            </a:r>
            <a:endParaRPr sz="1800">
              <a:solidFill>
                <a:schemeClr val="dk2"/>
              </a:solidFill>
              <a:latin typeface="Proxima Nova"/>
              <a:ea typeface="Proxima Nova"/>
              <a:cs typeface="Proxima Nova"/>
              <a:sym typeface="Proxima Nova"/>
            </a:endParaRPr>
          </a:p>
        </p:txBody>
      </p:sp>
      <p:cxnSp>
        <p:nvCxnSpPr>
          <p:cNvPr id="127" name="Google Shape;127;p22"/>
          <p:cNvCxnSpPr/>
          <p:nvPr/>
        </p:nvCxnSpPr>
        <p:spPr>
          <a:xfrm rot="10800000">
            <a:off x="3637150" y="3796025"/>
            <a:ext cx="2073600" cy="0"/>
          </a:xfrm>
          <a:prstGeom prst="straightConnector1">
            <a:avLst/>
          </a:prstGeom>
          <a:noFill/>
          <a:ln cap="flat" cmpd="sng" w="38100">
            <a:solidFill>
              <a:srgbClr val="000000"/>
            </a:solidFill>
            <a:prstDash val="solid"/>
            <a:round/>
            <a:headEnd len="med" w="med" type="none"/>
            <a:tailEnd len="med" w="med" type="triangle"/>
          </a:ln>
        </p:spPr>
      </p:cxnSp>
      <p:sp>
        <p:nvSpPr>
          <p:cNvPr id="128" name="Google Shape;128;p22"/>
          <p:cNvSpPr txBox="1"/>
          <p:nvPr/>
        </p:nvSpPr>
        <p:spPr>
          <a:xfrm>
            <a:off x="5710750" y="3509675"/>
            <a:ext cx="3053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Control schedule</a:t>
            </a:r>
            <a:endParaRPr sz="1800">
              <a:solidFill>
                <a:schemeClr val="dk2"/>
              </a:solidFill>
              <a:latin typeface="Proxima Nova"/>
              <a:ea typeface="Proxima Nova"/>
              <a:cs typeface="Proxima Nova"/>
              <a:sym typeface="Proxima Nova"/>
            </a:endParaRPr>
          </a:p>
        </p:txBody>
      </p:sp>
      <p:sp>
        <p:nvSpPr>
          <p:cNvPr id="129" name="Google Shape;129;p22"/>
          <p:cNvSpPr txBox="1"/>
          <p:nvPr/>
        </p:nvSpPr>
        <p:spPr>
          <a:xfrm>
            <a:off x="3879175" y="1178125"/>
            <a:ext cx="4953000" cy="8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Intermediate representation (IR) for hardware generation</a:t>
            </a:r>
            <a:endParaRPr sz="1800">
              <a:solidFill>
                <a:schemeClr val="dk2"/>
              </a:solidFill>
              <a:latin typeface="Proxima Nova"/>
              <a:ea typeface="Proxima Nova"/>
              <a:cs typeface="Proxima Nova"/>
              <a:sym typeface="Proxima Nova"/>
            </a:endParaRPr>
          </a:p>
        </p:txBody>
      </p:sp>
      <p:sp>
        <p:nvSpPr>
          <p:cNvPr id="130" name="Google Shape;130;p22"/>
          <p:cNvSpPr txBox="1"/>
          <p:nvPr/>
        </p:nvSpPr>
        <p:spPr>
          <a:xfrm>
            <a:off x="447275" y="4576050"/>
            <a:ext cx="31899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Proxima Nova"/>
                <a:ea typeface="Proxima Nova"/>
                <a:cs typeface="Proxima Nova"/>
                <a:sym typeface="Proxima Nova"/>
              </a:rPr>
              <a:t>Sample Calyx program</a:t>
            </a:r>
            <a:endParaRPr sz="15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sz="1500">
              <a:solidFill>
                <a:schemeClr val="dk2"/>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1000"/>
                                        <p:tgtEl>
                                          <p:spTgt spid="1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1000"/>
                                        <p:tgtEl>
                                          <p:spTgt spid="12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ntr" presetID="2" presetSubtype="2">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1000"/>
                                        <p:tgtEl>
                                          <p:spTgt spid="1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1000"/>
                                        <p:tgtEl>
                                          <p:spTgt spid="1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1000"/>
                                        <p:tgtEl>
                                          <p:spTgt spid="1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Zinnia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 Design - Overview</a:t>
            </a:r>
            <a:endParaRPr/>
          </a:p>
        </p:txBody>
      </p:sp>
      <p:sp>
        <p:nvSpPr>
          <p:cNvPr id="141" name="Google Shape;14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Functional</a:t>
            </a:r>
            <a:endParaRPr/>
          </a:p>
          <a:p>
            <a:pPr indent="-317500" lvl="1" marL="914400" rtl="0" algn="l">
              <a:spcBef>
                <a:spcPts val="0"/>
              </a:spcBef>
              <a:spcAft>
                <a:spcPts val="0"/>
              </a:spcAft>
              <a:buSzPts val="1400"/>
              <a:buChar char="-"/>
            </a:pPr>
            <a:r>
              <a:rPr lang="en"/>
              <a:t>Easy composition</a:t>
            </a:r>
            <a:endParaRPr/>
          </a:p>
          <a:p>
            <a:pPr indent="-342900" lvl="0" marL="457200" rtl="0" algn="l">
              <a:spcBef>
                <a:spcPts val="0"/>
              </a:spcBef>
              <a:spcAft>
                <a:spcPts val="0"/>
              </a:spcAft>
              <a:buSzPts val="1800"/>
              <a:buChar char="-"/>
            </a:pPr>
            <a:r>
              <a:rPr lang="en"/>
              <a:t>Modular</a:t>
            </a:r>
            <a:endParaRPr/>
          </a:p>
          <a:p>
            <a:pPr indent="-342900" lvl="0" marL="457200" rtl="0" algn="l">
              <a:spcBef>
                <a:spcPts val="0"/>
              </a:spcBef>
              <a:spcAft>
                <a:spcPts val="0"/>
              </a:spcAft>
              <a:buSzPts val="1800"/>
              <a:buChar char="-"/>
            </a:pPr>
            <a:r>
              <a:rPr lang="en"/>
              <a:t>Amenable to parallelization</a:t>
            </a:r>
            <a:endParaRPr/>
          </a:p>
          <a:p>
            <a:pPr indent="-342900" lvl="0" marL="457200" rtl="0" algn="l">
              <a:spcBef>
                <a:spcPts val="0"/>
              </a:spcBef>
              <a:spcAft>
                <a:spcPts val="0"/>
              </a:spcAft>
              <a:buSzPts val="1800"/>
              <a:buChar char="-"/>
            </a:pPr>
            <a:r>
              <a:rPr lang="en"/>
              <a:t>Target: Calyx IR -&gt; synthesizable SystemVerilog</a:t>
            </a:r>
            <a:endParaRPr/>
          </a:p>
        </p:txBody>
      </p:sp>
      <p:pic>
        <p:nvPicPr>
          <p:cNvPr id="142" name="Google Shape;142;p24"/>
          <p:cNvPicPr preferRelativeResize="0"/>
          <p:nvPr/>
        </p:nvPicPr>
        <p:blipFill>
          <a:blip r:embed="rId3">
            <a:alphaModFix/>
          </a:blip>
          <a:stretch>
            <a:fillRect/>
          </a:stretch>
        </p:blipFill>
        <p:spPr>
          <a:xfrm>
            <a:off x="378487" y="3257025"/>
            <a:ext cx="8453823" cy="1465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a:t>
            </a:r>
            <a:r>
              <a:rPr lang="en"/>
              <a:t> Design - Typing</a:t>
            </a:r>
            <a:endParaRPr/>
          </a:p>
        </p:txBody>
      </p:sp>
      <p:sp>
        <p:nvSpPr>
          <p:cNvPr id="148" name="Google Shape;148;p25"/>
          <p:cNvSpPr txBox="1"/>
          <p:nvPr>
            <p:ph idx="1" type="body"/>
          </p:nvPr>
        </p:nvSpPr>
        <p:spPr>
          <a:xfrm>
            <a:off x="311700" y="1152475"/>
            <a:ext cx="4320600" cy="3416400"/>
          </a:xfrm>
          <a:prstGeom prst="rect">
            <a:avLst/>
          </a:prstGeom>
        </p:spPr>
        <p:txBody>
          <a:bodyPr anchorCtr="0" anchor="t" bIns="91425" lIns="91425" spcFirstLastPara="1" rIns="91425" wrap="square" tIns="91425">
            <a:normAutofit/>
          </a:bodyPr>
          <a:lstStyle/>
          <a:p>
            <a:pPr indent="-342900" lvl="0" marL="457200" rtl="0" algn="l">
              <a:lnSpc>
                <a:spcPct val="130000"/>
              </a:lnSpc>
              <a:spcBef>
                <a:spcPts val="0"/>
              </a:spcBef>
              <a:spcAft>
                <a:spcPts val="0"/>
              </a:spcAft>
              <a:buSzPts val="1800"/>
              <a:buChar char="-"/>
            </a:pPr>
            <a:r>
              <a:rPr lang="en"/>
              <a:t>Bidirectional type checker</a:t>
            </a:r>
            <a:endParaRPr/>
          </a:p>
          <a:p>
            <a:pPr indent="-342900" lvl="0" marL="457200" rtl="0" algn="l">
              <a:lnSpc>
                <a:spcPct val="130000"/>
              </a:lnSpc>
              <a:spcBef>
                <a:spcPts val="0"/>
              </a:spcBef>
              <a:spcAft>
                <a:spcPts val="0"/>
              </a:spcAft>
              <a:buSzPts val="1800"/>
              <a:buChar char="-"/>
            </a:pPr>
            <a:r>
              <a:rPr lang="en"/>
              <a:t>Inspired by “</a:t>
            </a:r>
            <a:r>
              <a:rPr lang="en"/>
              <a:t>Complete and Easy Bidirectional Type</a:t>
            </a:r>
            <a:r>
              <a:rPr lang="en"/>
              <a:t>c</a:t>
            </a:r>
            <a:r>
              <a:rPr lang="en"/>
              <a:t>hecking for Higher-Rank Polymorphism”</a:t>
            </a:r>
            <a:endParaRPr/>
          </a:p>
          <a:p>
            <a:pPr indent="-342900" lvl="0" marL="457200" rtl="0" algn="l">
              <a:lnSpc>
                <a:spcPct val="130000"/>
              </a:lnSpc>
              <a:spcBef>
                <a:spcPts val="0"/>
              </a:spcBef>
              <a:spcAft>
                <a:spcPts val="0"/>
              </a:spcAft>
              <a:buSzPts val="1800"/>
              <a:buChar char="-"/>
            </a:pPr>
            <a:r>
              <a:rPr lang="en"/>
              <a:t>Supports high levels of type inference</a:t>
            </a:r>
            <a:endParaRPr/>
          </a:p>
          <a:p>
            <a:pPr indent="-342900" lvl="0" marL="457200" rtl="0" algn="l">
              <a:lnSpc>
                <a:spcPct val="130000"/>
              </a:lnSpc>
              <a:spcBef>
                <a:spcPts val="0"/>
              </a:spcBef>
              <a:spcAft>
                <a:spcPts val="0"/>
              </a:spcAft>
              <a:buSzPts val="1800"/>
              <a:buChar char="-"/>
            </a:pPr>
            <a:r>
              <a:rPr lang="en"/>
              <a:t>Support for generics</a:t>
            </a:r>
            <a:endParaRPr/>
          </a:p>
        </p:txBody>
      </p:sp>
      <p:pic>
        <p:nvPicPr>
          <p:cNvPr id="149" name="Google Shape;149;p25"/>
          <p:cNvPicPr preferRelativeResize="0"/>
          <p:nvPr/>
        </p:nvPicPr>
        <p:blipFill>
          <a:blip r:embed="rId3">
            <a:alphaModFix/>
          </a:blip>
          <a:stretch>
            <a:fillRect/>
          </a:stretch>
        </p:blipFill>
        <p:spPr>
          <a:xfrm>
            <a:off x="5159325" y="2071675"/>
            <a:ext cx="3362325" cy="1000125"/>
          </a:xfrm>
          <a:prstGeom prst="rect">
            <a:avLst/>
          </a:prstGeom>
          <a:noFill/>
          <a:ln>
            <a:noFill/>
          </a:ln>
        </p:spPr>
      </p:pic>
      <p:pic>
        <p:nvPicPr>
          <p:cNvPr id="150" name="Google Shape;150;p25"/>
          <p:cNvPicPr preferRelativeResize="0"/>
          <p:nvPr/>
        </p:nvPicPr>
        <p:blipFill rotWithShape="1">
          <a:blip r:embed="rId4">
            <a:alphaModFix/>
          </a:blip>
          <a:srcRect b="43203" l="12303" r="13622" t="34373"/>
          <a:stretch/>
        </p:blipFill>
        <p:spPr>
          <a:xfrm>
            <a:off x="374100" y="4125750"/>
            <a:ext cx="5135201" cy="57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Type Checking</a:t>
            </a:r>
            <a:endParaRPr/>
          </a:p>
        </p:txBody>
      </p:sp>
      <p:pic>
        <p:nvPicPr>
          <p:cNvPr id="156" name="Google Shape;156;p26"/>
          <p:cNvPicPr preferRelativeResize="0"/>
          <p:nvPr/>
        </p:nvPicPr>
        <p:blipFill>
          <a:blip r:embed="rId3">
            <a:alphaModFix/>
          </a:blip>
          <a:stretch>
            <a:fillRect/>
          </a:stretch>
        </p:blipFill>
        <p:spPr>
          <a:xfrm>
            <a:off x="152400" y="1376275"/>
            <a:ext cx="8839200" cy="21454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Type Checking</a:t>
            </a:r>
            <a:endParaRPr/>
          </a:p>
        </p:txBody>
      </p:sp>
      <p:pic>
        <p:nvPicPr>
          <p:cNvPr id="162" name="Google Shape;162;p27"/>
          <p:cNvPicPr preferRelativeResize="0"/>
          <p:nvPr/>
        </p:nvPicPr>
        <p:blipFill rotWithShape="1">
          <a:blip r:embed="rId3">
            <a:alphaModFix/>
          </a:blip>
          <a:srcRect b="0" l="618" r="41605" t="0"/>
          <a:stretch/>
        </p:blipFill>
        <p:spPr>
          <a:xfrm>
            <a:off x="47625" y="1880325"/>
            <a:ext cx="5346949" cy="1481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Type Checking</a:t>
            </a:r>
            <a:endParaRPr/>
          </a:p>
        </p:txBody>
      </p:sp>
      <p:pic>
        <p:nvPicPr>
          <p:cNvPr id="168" name="Google Shape;168;p28"/>
          <p:cNvPicPr preferRelativeResize="0"/>
          <p:nvPr/>
        </p:nvPicPr>
        <p:blipFill>
          <a:blip r:embed="rId3">
            <a:alphaModFix/>
          </a:blip>
          <a:stretch>
            <a:fillRect/>
          </a:stretch>
        </p:blipFill>
        <p:spPr>
          <a:xfrm>
            <a:off x="12700" y="1880325"/>
            <a:ext cx="5367527" cy="1118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Type Checking</a:t>
            </a:r>
            <a:endParaRPr/>
          </a:p>
        </p:txBody>
      </p:sp>
      <p:pic>
        <p:nvPicPr>
          <p:cNvPr id="174" name="Google Shape;174;p29"/>
          <p:cNvPicPr preferRelativeResize="0"/>
          <p:nvPr/>
        </p:nvPicPr>
        <p:blipFill rotWithShape="1">
          <a:blip r:embed="rId3">
            <a:alphaModFix/>
          </a:blip>
          <a:srcRect b="0" l="0" r="2037" t="0"/>
          <a:stretch/>
        </p:blipFill>
        <p:spPr>
          <a:xfrm>
            <a:off x="0" y="1874619"/>
            <a:ext cx="9125714" cy="110758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Type Checking</a:t>
            </a:r>
            <a:endParaRPr/>
          </a:p>
        </p:txBody>
      </p:sp>
      <p:pic>
        <p:nvPicPr>
          <p:cNvPr id="180" name="Google Shape;180;p30"/>
          <p:cNvPicPr preferRelativeResize="0"/>
          <p:nvPr/>
        </p:nvPicPr>
        <p:blipFill>
          <a:blip r:embed="rId3">
            <a:alphaModFix/>
          </a:blip>
          <a:stretch>
            <a:fillRect/>
          </a:stretch>
        </p:blipFill>
        <p:spPr>
          <a:xfrm>
            <a:off x="0" y="1872550"/>
            <a:ext cx="9144003" cy="14466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Type Checking</a:t>
            </a:r>
            <a:endParaRPr/>
          </a:p>
        </p:txBody>
      </p:sp>
      <p:pic>
        <p:nvPicPr>
          <p:cNvPr id="186" name="Google Shape;186;p31"/>
          <p:cNvPicPr preferRelativeResize="0"/>
          <p:nvPr/>
        </p:nvPicPr>
        <p:blipFill>
          <a:blip r:embed="rId3">
            <a:alphaModFix/>
          </a:blip>
          <a:stretch>
            <a:fillRect/>
          </a:stretch>
        </p:blipFill>
        <p:spPr>
          <a:xfrm>
            <a:off x="0" y="1872550"/>
            <a:ext cx="9144003" cy="14466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Background</a:t>
            </a:r>
            <a:endParaRPr/>
          </a:p>
          <a:p>
            <a:pPr indent="0" lvl="0" marL="0" rtl="0" algn="ctr">
              <a:spcBef>
                <a:spcPts val="1200"/>
              </a:spcBef>
              <a:spcAft>
                <a:spcPts val="0"/>
              </a:spcAft>
              <a:buNone/>
            </a:pPr>
            <a:r>
              <a:rPr lang="en"/>
              <a:t>Language Design</a:t>
            </a:r>
            <a:endParaRPr/>
          </a:p>
          <a:p>
            <a:pPr indent="0" lvl="0" marL="0" rtl="0" algn="ctr">
              <a:spcBef>
                <a:spcPts val="1200"/>
              </a:spcBef>
              <a:spcAft>
                <a:spcPts val="1200"/>
              </a:spcAft>
              <a:buNone/>
            </a:pPr>
            <a:r>
              <a:rPr lang="en"/>
              <a:t>Evaluation and Future Plans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 Implementation - Scan</a:t>
            </a:r>
            <a:endParaRPr/>
          </a:p>
        </p:txBody>
      </p:sp>
      <p:sp>
        <p:nvSpPr>
          <p:cNvPr id="192" name="Google Shape;19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Parallel scan/prefix sums</a:t>
            </a:r>
            <a:endParaRPr/>
          </a:p>
          <a:p>
            <a:pPr indent="-342900" lvl="0" marL="457200" rtl="0" algn="l">
              <a:spcBef>
                <a:spcPts val="0"/>
              </a:spcBef>
              <a:spcAft>
                <a:spcPts val="0"/>
              </a:spcAft>
              <a:buSzPts val="1800"/>
              <a:buChar char="-"/>
            </a:pPr>
            <a:r>
              <a:rPr lang="en"/>
              <a:t>Efficient for user-defined higher order functions</a:t>
            </a:r>
            <a:endParaRPr/>
          </a:p>
          <a:p>
            <a:pPr indent="-317500" lvl="1" marL="914400" rtl="0" algn="l">
              <a:spcBef>
                <a:spcPts val="0"/>
              </a:spcBef>
              <a:spcAft>
                <a:spcPts val="0"/>
              </a:spcAft>
              <a:buSzPts val="1400"/>
              <a:buChar char="-"/>
            </a:pPr>
            <a:r>
              <a:rPr lang="en"/>
              <a:t>Examples: 1D convolution, rejecting HF samples</a:t>
            </a:r>
            <a:endParaRPr/>
          </a:p>
          <a:p>
            <a:pPr indent="0" lvl="0" marL="0" rtl="0" algn="l">
              <a:spcBef>
                <a:spcPts val="1200"/>
              </a:spcBef>
              <a:spcAft>
                <a:spcPts val="1200"/>
              </a:spcAft>
              <a:buNone/>
            </a:pPr>
            <a:r>
              <a:t/>
            </a:r>
            <a:endParaRPr/>
          </a:p>
        </p:txBody>
      </p:sp>
      <p:pic>
        <p:nvPicPr>
          <p:cNvPr id="193" name="Google Shape;193;p32"/>
          <p:cNvPicPr preferRelativeResize="0"/>
          <p:nvPr/>
        </p:nvPicPr>
        <p:blipFill>
          <a:blip r:embed="rId3">
            <a:alphaModFix/>
          </a:blip>
          <a:stretch>
            <a:fillRect/>
          </a:stretch>
        </p:blipFill>
        <p:spPr>
          <a:xfrm>
            <a:off x="2593300" y="2487449"/>
            <a:ext cx="4359950" cy="1996875"/>
          </a:xfrm>
          <a:prstGeom prst="rect">
            <a:avLst/>
          </a:prstGeom>
          <a:noFill/>
          <a:ln>
            <a:noFill/>
          </a:ln>
        </p:spPr>
      </p:pic>
      <p:sp>
        <p:nvSpPr>
          <p:cNvPr id="194" name="Google Shape;194;p32"/>
          <p:cNvSpPr txBox="1"/>
          <p:nvPr/>
        </p:nvSpPr>
        <p:spPr>
          <a:xfrm>
            <a:off x="3383525" y="4568875"/>
            <a:ext cx="42594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2"/>
                </a:solidFill>
                <a:latin typeface="Proxima Nova"/>
                <a:ea typeface="Proxima Nova"/>
                <a:cs typeface="Proxima Nova"/>
                <a:sym typeface="Proxima Nova"/>
              </a:rPr>
              <a:t>Upsweep in parallel scan</a:t>
            </a:r>
            <a:endParaRPr i="1" sz="1800">
              <a:solidFill>
                <a:schemeClr val="dk2"/>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Plan</a:t>
            </a:r>
            <a:endParaRPr/>
          </a:p>
        </p:txBody>
      </p:sp>
      <p:sp>
        <p:nvSpPr>
          <p:cNvPr id="200" name="Google Shape;20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Scalability</a:t>
            </a:r>
            <a:endParaRPr/>
          </a:p>
          <a:p>
            <a:pPr indent="-342900" lvl="0" marL="457200" rtl="0" algn="l">
              <a:lnSpc>
                <a:spcPct val="200000"/>
              </a:lnSpc>
              <a:spcBef>
                <a:spcPts val="0"/>
              </a:spcBef>
              <a:spcAft>
                <a:spcPts val="0"/>
              </a:spcAft>
              <a:buSzPts val="1800"/>
              <a:buChar char="-"/>
            </a:pPr>
            <a:r>
              <a:rPr lang="en"/>
              <a:t>Correctness</a:t>
            </a:r>
            <a:endParaRPr/>
          </a:p>
          <a:p>
            <a:pPr indent="-342900" lvl="0" marL="457200" rtl="0" algn="l">
              <a:lnSpc>
                <a:spcPct val="200000"/>
              </a:lnSpc>
              <a:spcBef>
                <a:spcPts val="0"/>
              </a:spcBef>
              <a:spcAft>
                <a:spcPts val="0"/>
              </a:spcAft>
              <a:buSzPts val="1800"/>
              <a:buChar char="-"/>
            </a:pPr>
            <a:r>
              <a:rPr lang="en"/>
              <a:t>Hardware deployment [reach]</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 Scalability</a:t>
            </a:r>
            <a:endParaRPr/>
          </a:p>
        </p:txBody>
      </p:sp>
      <p:sp>
        <p:nvSpPr>
          <p:cNvPr id="206" name="Google Shape;206;p34"/>
          <p:cNvSpPr txBox="1"/>
          <p:nvPr>
            <p:ph idx="1" type="body"/>
          </p:nvPr>
        </p:nvSpPr>
        <p:spPr>
          <a:xfrm>
            <a:off x="311700" y="1152475"/>
            <a:ext cx="3820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Still evaluating</a:t>
            </a:r>
            <a:endParaRPr/>
          </a:p>
          <a:p>
            <a:pPr indent="-342900" lvl="0" marL="457200" rtl="0" algn="l">
              <a:spcBef>
                <a:spcPts val="0"/>
              </a:spcBef>
              <a:spcAft>
                <a:spcPts val="0"/>
              </a:spcAft>
              <a:buSzPts val="1800"/>
              <a:buChar char="-"/>
            </a:pPr>
            <a:r>
              <a:rPr lang="en"/>
              <a:t>Focus on cycle count in simulation</a:t>
            </a:r>
            <a:endParaRPr/>
          </a:p>
          <a:p>
            <a:pPr indent="-317500" lvl="1" marL="914400" rtl="0" algn="l">
              <a:spcBef>
                <a:spcPts val="0"/>
              </a:spcBef>
              <a:spcAft>
                <a:spcPts val="0"/>
              </a:spcAft>
              <a:buSzPts val="1400"/>
              <a:buChar char="-"/>
            </a:pPr>
            <a:r>
              <a:rPr lang="en"/>
              <a:t>Show that HLS overhead is minimal</a:t>
            </a:r>
            <a:endParaRPr/>
          </a:p>
          <a:p>
            <a:pPr indent="-317500" lvl="1" marL="914400" rtl="0" algn="l">
              <a:spcBef>
                <a:spcPts val="0"/>
              </a:spcBef>
              <a:spcAft>
                <a:spcPts val="0"/>
              </a:spcAft>
              <a:buSzPts val="1400"/>
              <a:buChar char="-"/>
            </a:pPr>
            <a:r>
              <a:rPr i="1" lang="en"/>
              <a:t>Work should grow with O(n)</a:t>
            </a:r>
            <a:endParaRPr i="1"/>
          </a:p>
          <a:p>
            <a:pPr indent="-317500" lvl="1" marL="914400" rtl="0" algn="l">
              <a:spcBef>
                <a:spcPts val="0"/>
              </a:spcBef>
              <a:spcAft>
                <a:spcPts val="0"/>
              </a:spcAft>
              <a:buSzPts val="1400"/>
              <a:buChar char="-"/>
            </a:pPr>
            <a:r>
              <a:rPr lang="en"/>
              <a:t>Scalability currently limited</a:t>
            </a:r>
            <a:endParaRPr/>
          </a:p>
        </p:txBody>
      </p:sp>
      <p:pic>
        <p:nvPicPr>
          <p:cNvPr id="207" name="Google Shape;207;p34"/>
          <p:cNvPicPr preferRelativeResize="0"/>
          <p:nvPr/>
        </p:nvPicPr>
        <p:blipFill rotWithShape="1">
          <a:blip r:embed="rId3">
            <a:alphaModFix/>
          </a:blip>
          <a:srcRect b="0" l="0" r="58538" t="0"/>
          <a:stretch/>
        </p:blipFill>
        <p:spPr>
          <a:xfrm>
            <a:off x="4645075" y="980149"/>
            <a:ext cx="3367950" cy="3931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 Correctness</a:t>
            </a:r>
            <a:endParaRPr/>
          </a:p>
        </p:txBody>
      </p:sp>
      <p:sp>
        <p:nvSpPr>
          <p:cNvPr id="213" name="Google Shape;213;p35"/>
          <p:cNvSpPr txBox="1"/>
          <p:nvPr>
            <p:ph idx="1" type="body"/>
          </p:nvPr>
        </p:nvSpPr>
        <p:spPr>
          <a:xfrm>
            <a:off x="311700" y="1152475"/>
            <a:ext cx="78048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Circuit testing with cocotb</a:t>
            </a:r>
            <a:endParaRPr/>
          </a:p>
        </p:txBody>
      </p:sp>
      <p:sp>
        <p:nvSpPr>
          <p:cNvPr id="214" name="Google Shape;214;p35"/>
          <p:cNvSpPr/>
          <p:nvPr/>
        </p:nvSpPr>
        <p:spPr>
          <a:xfrm>
            <a:off x="1606325" y="2790300"/>
            <a:ext cx="1551600" cy="117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Adder circuit</a:t>
            </a:r>
            <a:endParaRPr>
              <a:latin typeface="Proxima Nova"/>
              <a:ea typeface="Proxima Nova"/>
              <a:cs typeface="Proxima Nova"/>
              <a:sym typeface="Proxima Nova"/>
            </a:endParaRPr>
          </a:p>
        </p:txBody>
      </p:sp>
      <p:cxnSp>
        <p:nvCxnSpPr>
          <p:cNvPr id="215" name="Google Shape;215;p35"/>
          <p:cNvCxnSpPr/>
          <p:nvPr/>
        </p:nvCxnSpPr>
        <p:spPr>
          <a:xfrm>
            <a:off x="549725" y="3222900"/>
            <a:ext cx="1056600" cy="0"/>
          </a:xfrm>
          <a:prstGeom prst="straightConnector1">
            <a:avLst/>
          </a:prstGeom>
          <a:noFill/>
          <a:ln cap="flat" cmpd="sng" w="9525">
            <a:solidFill>
              <a:schemeClr val="dk2"/>
            </a:solidFill>
            <a:prstDash val="solid"/>
            <a:round/>
            <a:headEnd len="med" w="med" type="none"/>
            <a:tailEnd len="med" w="med" type="triangle"/>
          </a:ln>
        </p:spPr>
      </p:cxnSp>
      <p:sp>
        <p:nvSpPr>
          <p:cNvPr id="216" name="Google Shape;216;p35"/>
          <p:cNvSpPr txBox="1"/>
          <p:nvPr/>
        </p:nvSpPr>
        <p:spPr>
          <a:xfrm>
            <a:off x="549725" y="2933975"/>
            <a:ext cx="988800" cy="1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Proxima Nova"/>
                <a:ea typeface="Proxima Nova"/>
                <a:cs typeface="Proxima Nova"/>
                <a:sym typeface="Proxima Nova"/>
              </a:rPr>
              <a:t>Load op1</a:t>
            </a:r>
            <a:endParaRPr sz="1000">
              <a:solidFill>
                <a:schemeClr val="dk2"/>
              </a:solidFill>
              <a:latin typeface="Proxima Nova"/>
              <a:ea typeface="Proxima Nova"/>
              <a:cs typeface="Proxima Nova"/>
              <a:sym typeface="Proxima Nova"/>
            </a:endParaRPr>
          </a:p>
        </p:txBody>
      </p:sp>
      <p:cxnSp>
        <p:nvCxnSpPr>
          <p:cNvPr id="217" name="Google Shape;217;p35"/>
          <p:cNvCxnSpPr/>
          <p:nvPr/>
        </p:nvCxnSpPr>
        <p:spPr>
          <a:xfrm>
            <a:off x="549725" y="3665450"/>
            <a:ext cx="1056600" cy="0"/>
          </a:xfrm>
          <a:prstGeom prst="straightConnector1">
            <a:avLst/>
          </a:prstGeom>
          <a:noFill/>
          <a:ln cap="flat" cmpd="sng" w="9525">
            <a:solidFill>
              <a:schemeClr val="dk2"/>
            </a:solidFill>
            <a:prstDash val="solid"/>
            <a:round/>
            <a:headEnd len="med" w="med" type="none"/>
            <a:tailEnd len="med" w="med" type="triangle"/>
          </a:ln>
        </p:spPr>
      </p:cxnSp>
      <p:sp>
        <p:nvSpPr>
          <p:cNvPr id="218" name="Google Shape;218;p35"/>
          <p:cNvSpPr txBox="1"/>
          <p:nvPr/>
        </p:nvSpPr>
        <p:spPr>
          <a:xfrm>
            <a:off x="549725" y="3376525"/>
            <a:ext cx="988800" cy="1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Proxima Nova"/>
                <a:ea typeface="Proxima Nova"/>
                <a:cs typeface="Proxima Nova"/>
                <a:sym typeface="Proxima Nova"/>
              </a:rPr>
              <a:t>Load op2</a:t>
            </a:r>
            <a:endParaRPr sz="1000">
              <a:solidFill>
                <a:schemeClr val="dk2"/>
              </a:solidFill>
              <a:latin typeface="Proxima Nova"/>
              <a:ea typeface="Proxima Nova"/>
              <a:cs typeface="Proxima Nova"/>
              <a:sym typeface="Proxima Nova"/>
            </a:endParaRPr>
          </a:p>
        </p:txBody>
      </p:sp>
      <p:cxnSp>
        <p:nvCxnSpPr>
          <p:cNvPr id="219" name="Google Shape;219;p35"/>
          <p:cNvCxnSpPr/>
          <p:nvPr/>
        </p:nvCxnSpPr>
        <p:spPr>
          <a:xfrm>
            <a:off x="3157925" y="3511825"/>
            <a:ext cx="1056600" cy="0"/>
          </a:xfrm>
          <a:prstGeom prst="straightConnector1">
            <a:avLst/>
          </a:prstGeom>
          <a:noFill/>
          <a:ln cap="flat" cmpd="sng" w="9525">
            <a:solidFill>
              <a:schemeClr val="dk2"/>
            </a:solidFill>
            <a:prstDash val="solid"/>
            <a:round/>
            <a:headEnd len="med" w="med" type="none"/>
            <a:tailEnd len="med" w="med" type="triangle"/>
          </a:ln>
        </p:spPr>
      </p:cxnSp>
      <p:sp>
        <p:nvSpPr>
          <p:cNvPr id="220" name="Google Shape;220;p35"/>
          <p:cNvSpPr txBox="1"/>
          <p:nvPr/>
        </p:nvSpPr>
        <p:spPr>
          <a:xfrm>
            <a:off x="3157925" y="3231300"/>
            <a:ext cx="988800" cy="1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Proxima Nova"/>
                <a:ea typeface="Proxima Nova"/>
                <a:cs typeface="Proxima Nova"/>
                <a:sym typeface="Proxima Nova"/>
              </a:rPr>
              <a:t>op1 + op2</a:t>
            </a:r>
            <a:endParaRPr sz="1000">
              <a:solidFill>
                <a:schemeClr val="dk2"/>
              </a:solidFill>
              <a:latin typeface="Proxima Nova"/>
              <a:ea typeface="Proxima Nova"/>
              <a:cs typeface="Proxima Nova"/>
              <a:sym typeface="Proxima Nova"/>
            </a:endParaRPr>
          </a:p>
        </p:txBody>
      </p:sp>
      <p:cxnSp>
        <p:nvCxnSpPr>
          <p:cNvPr id="221" name="Google Shape;221;p35"/>
          <p:cNvCxnSpPr/>
          <p:nvPr/>
        </p:nvCxnSpPr>
        <p:spPr>
          <a:xfrm>
            <a:off x="1853825" y="2671475"/>
            <a:ext cx="1056600" cy="0"/>
          </a:xfrm>
          <a:prstGeom prst="straightConnector1">
            <a:avLst/>
          </a:prstGeom>
          <a:noFill/>
          <a:ln cap="flat" cmpd="sng" w="9525">
            <a:solidFill>
              <a:schemeClr val="dk2"/>
            </a:solidFill>
            <a:prstDash val="solid"/>
            <a:round/>
            <a:headEnd len="med" w="med" type="none"/>
            <a:tailEnd len="med" w="med" type="triangle"/>
          </a:ln>
        </p:spPr>
      </p:cxnSp>
      <p:sp>
        <p:nvSpPr>
          <p:cNvPr id="222" name="Google Shape;222;p35"/>
          <p:cNvSpPr txBox="1"/>
          <p:nvPr/>
        </p:nvSpPr>
        <p:spPr>
          <a:xfrm>
            <a:off x="1853825" y="2390950"/>
            <a:ext cx="1218300" cy="1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Proxima Nova"/>
                <a:ea typeface="Proxima Nova"/>
                <a:cs typeface="Proxima Nova"/>
                <a:sym typeface="Proxima Nova"/>
              </a:rPr>
              <a:t>3 clock cycles</a:t>
            </a:r>
            <a:endParaRPr sz="1000">
              <a:solidFill>
                <a:schemeClr val="dk2"/>
              </a:solidFill>
              <a:latin typeface="Proxima Nova"/>
              <a:ea typeface="Proxima Nova"/>
              <a:cs typeface="Proxima Nova"/>
              <a:sym typeface="Proxima Nova"/>
            </a:endParaRPr>
          </a:p>
        </p:txBody>
      </p:sp>
      <p:sp>
        <p:nvSpPr>
          <p:cNvPr id="223" name="Google Shape;223;p35"/>
          <p:cNvSpPr/>
          <p:nvPr/>
        </p:nvSpPr>
        <p:spPr>
          <a:xfrm>
            <a:off x="5858175" y="2845275"/>
            <a:ext cx="1551600" cy="117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“scan” circuit</a:t>
            </a:r>
            <a:endParaRPr>
              <a:latin typeface="Proxima Nova"/>
              <a:ea typeface="Proxima Nova"/>
              <a:cs typeface="Proxima Nova"/>
              <a:sym typeface="Proxima Nova"/>
            </a:endParaRPr>
          </a:p>
        </p:txBody>
      </p:sp>
      <p:cxnSp>
        <p:nvCxnSpPr>
          <p:cNvPr id="224" name="Google Shape;224;p35"/>
          <p:cNvCxnSpPr/>
          <p:nvPr/>
        </p:nvCxnSpPr>
        <p:spPr>
          <a:xfrm>
            <a:off x="4801575" y="3496438"/>
            <a:ext cx="1056600" cy="0"/>
          </a:xfrm>
          <a:prstGeom prst="straightConnector1">
            <a:avLst/>
          </a:prstGeom>
          <a:noFill/>
          <a:ln cap="flat" cmpd="sng" w="9525">
            <a:solidFill>
              <a:schemeClr val="dk2"/>
            </a:solidFill>
            <a:prstDash val="solid"/>
            <a:round/>
            <a:headEnd len="med" w="med" type="none"/>
            <a:tailEnd len="med" w="med" type="triangle"/>
          </a:ln>
        </p:spPr>
      </p:cxnSp>
      <p:sp>
        <p:nvSpPr>
          <p:cNvPr id="225" name="Google Shape;225;p35"/>
          <p:cNvSpPr txBox="1"/>
          <p:nvPr/>
        </p:nvSpPr>
        <p:spPr>
          <a:xfrm>
            <a:off x="4572000" y="2959325"/>
            <a:ext cx="12183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Proxima Nova"/>
                <a:ea typeface="Proxima Nova"/>
                <a:cs typeface="Proxima Nova"/>
                <a:sym typeface="Proxima Nova"/>
              </a:rPr>
              <a:t>V</a:t>
            </a:r>
            <a:r>
              <a:rPr lang="en" sz="1000">
                <a:solidFill>
                  <a:schemeClr val="dk2"/>
                </a:solidFill>
                <a:latin typeface="Proxima Nova"/>
                <a:ea typeface="Proxima Nova"/>
                <a:cs typeface="Proxima Nova"/>
                <a:sym typeface="Proxima Nova"/>
              </a:rPr>
              <a:t>ector of n elements</a:t>
            </a:r>
            <a:endParaRPr sz="1000">
              <a:solidFill>
                <a:schemeClr val="dk2"/>
              </a:solidFill>
              <a:latin typeface="Proxima Nova"/>
              <a:ea typeface="Proxima Nova"/>
              <a:cs typeface="Proxima Nova"/>
              <a:sym typeface="Proxima Nova"/>
            </a:endParaRPr>
          </a:p>
        </p:txBody>
      </p:sp>
      <p:cxnSp>
        <p:nvCxnSpPr>
          <p:cNvPr id="226" name="Google Shape;226;p35"/>
          <p:cNvCxnSpPr/>
          <p:nvPr/>
        </p:nvCxnSpPr>
        <p:spPr>
          <a:xfrm>
            <a:off x="7409775" y="3566800"/>
            <a:ext cx="1056600" cy="0"/>
          </a:xfrm>
          <a:prstGeom prst="straightConnector1">
            <a:avLst/>
          </a:prstGeom>
          <a:noFill/>
          <a:ln cap="flat" cmpd="sng" w="9525">
            <a:solidFill>
              <a:schemeClr val="dk2"/>
            </a:solidFill>
            <a:prstDash val="solid"/>
            <a:round/>
            <a:headEnd len="med" w="med" type="none"/>
            <a:tailEnd len="med" w="med" type="triangle"/>
          </a:ln>
        </p:spPr>
      </p:cxnSp>
      <p:sp>
        <p:nvSpPr>
          <p:cNvPr id="227" name="Google Shape;227;p35"/>
          <p:cNvSpPr txBox="1"/>
          <p:nvPr/>
        </p:nvSpPr>
        <p:spPr>
          <a:xfrm>
            <a:off x="7409775" y="3023475"/>
            <a:ext cx="988800" cy="1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Proxima Nova"/>
                <a:ea typeface="Proxima Nova"/>
                <a:cs typeface="Proxima Nova"/>
                <a:sym typeface="Proxima Nova"/>
              </a:rPr>
              <a:t>Vector of n elements</a:t>
            </a:r>
            <a:endParaRPr sz="1000">
              <a:solidFill>
                <a:schemeClr val="dk2"/>
              </a:solidFill>
              <a:latin typeface="Proxima Nova"/>
              <a:ea typeface="Proxima Nova"/>
              <a:cs typeface="Proxima Nova"/>
              <a:sym typeface="Proxima Nova"/>
            </a:endParaRPr>
          </a:p>
        </p:txBody>
      </p:sp>
      <p:cxnSp>
        <p:nvCxnSpPr>
          <p:cNvPr id="228" name="Google Shape;228;p35"/>
          <p:cNvCxnSpPr/>
          <p:nvPr/>
        </p:nvCxnSpPr>
        <p:spPr>
          <a:xfrm>
            <a:off x="6105675" y="2726450"/>
            <a:ext cx="1056600" cy="0"/>
          </a:xfrm>
          <a:prstGeom prst="straightConnector1">
            <a:avLst/>
          </a:prstGeom>
          <a:noFill/>
          <a:ln cap="flat" cmpd="sng" w="9525">
            <a:solidFill>
              <a:schemeClr val="dk2"/>
            </a:solidFill>
            <a:prstDash val="solid"/>
            <a:round/>
            <a:headEnd len="med" w="med" type="none"/>
            <a:tailEnd len="med" w="med" type="triangle"/>
          </a:ln>
        </p:spPr>
      </p:cxnSp>
      <p:sp>
        <p:nvSpPr>
          <p:cNvPr id="229" name="Google Shape;229;p35"/>
          <p:cNvSpPr txBox="1"/>
          <p:nvPr/>
        </p:nvSpPr>
        <p:spPr>
          <a:xfrm>
            <a:off x="6028575" y="2429625"/>
            <a:ext cx="1381200" cy="1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Proxima Nova"/>
                <a:ea typeface="Proxima Nova"/>
                <a:cs typeface="Proxima Nova"/>
                <a:sym typeface="Proxima Nova"/>
              </a:rPr>
              <a:t>70 (?) </a:t>
            </a:r>
            <a:r>
              <a:rPr lang="en" sz="1000">
                <a:solidFill>
                  <a:schemeClr val="dk2"/>
                </a:solidFill>
                <a:latin typeface="Proxima Nova"/>
                <a:ea typeface="Proxima Nova"/>
                <a:cs typeface="Proxima Nova"/>
                <a:sym typeface="Proxima Nova"/>
              </a:rPr>
              <a:t>clock cycles</a:t>
            </a:r>
            <a:endParaRPr sz="1000">
              <a:solidFill>
                <a:schemeClr val="dk2"/>
              </a:solidFill>
              <a:latin typeface="Proxima Nova"/>
              <a:ea typeface="Proxima Nova"/>
              <a:cs typeface="Proxima Nova"/>
              <a:sym typeface="Proxima Nova"/>
            </a:endParaRPr>
          </a:p>
        </p:txBody>
      </p:sp>
      <p:pic>
        <p:nvPicPr>
          <p:cNvPr id="230" name="Google Shape;230;p35"/>
          <p:cNvPicPr preferRelativeResize="0"/>
          <p:nvPr/>
        </p:nvPicPr>
        <p:blipFill>
          <a:blip r:embed="rId3">
            <a:alphaModFix/>
          </a:blip>
          <a:stretch>
            <a:fillRect/>
          </a:stretch>
        </p:blipFill>
        <p:spPr>
          <a:xfrm>
            <a:off x="5234446" y="1257150"/>
            <a:ext cx="2556357" cy="1007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 Hardware</a:t>
            </a:r>
            <a:endParaRPr/>
          </a:p>
        </p:txBody>
      </p:sp>
      <p:pic>
        <p:nvPicPr>
          <p:cNvPr id="236" name="Google Shape;236;p36"/>
          <p:cNvPicPr preferRelativeResize="0"/>
          <p:nvPr/>
        </p:nvPicPr>
        <p:blipFill>
          <a:blip r:embed="rId3">
            <a:alphaModFix/>
          </a:blip>
          <a:stretch>
            <a:fillRect/>
          </a:stretch>
        </p:blipFill>
        <p:spPr>
          <a:xfrm>
            <a:off x="494850" y="1680975"/>
            <a:ext cx="3145825" cy="2376273"/>
          </a:xfrm>
          <a:prstGeom prst="rect">
            <a:avLst/>
          </a:prstGeom>
          <a:noFill/>
          <a:ln>
            <a:noFill/>
          </a:ln>
        </p:spPr>
      </p:pic>
      <p:pic>
        <p:nvPicPr>
          <p:cNvPr id="237" name="Google Shape;237;p36"/>
          <p:cNvPicPr preferRelativeResize="0"/>
          <p:nvPr/>
        </p:nvPicPr>
        <p:blipFill>
          <a:blip r:embed="rId4">
            <a:alphaModFix/>
          </a:blip>
          <a:stretch>
            <a:fillRect/>
          </a:stretch>
        </p:blipFill>
        <p:spPr>
          <a:xfrm>
            <a:off x="5336200" y="2083265"/>
            <a:ext cx="2151775" cy="1571701"/>
          </a:xfrm>
          <a:prstGeom prst="rect">
            <a:avLst/>
          </a:prstGeom>
          <a:noFill/>
          <a:ln>
            <a:noFill/>
          </a:ln>
        </p:spPr>
      </p:pic>
      <p:cxnSp>
        <p:nvCxnSpPr>
          <p:cNvPr id="238" name="Google Shape;238;p36"/>
          <p:cNvCxnSpPr/>
          <p:nvPr/>
        </p:nvCxnSpPr>
        <p:spPr>
          <a:xfrm rot="10800000">
            <a:off x="3275775" y="2047200"/>
            <a:ext cx="2895000" cy="64800"/>
          </a:xfrm>
          <a:prstGeom prst="straightConnector1">
            <a:avLst/>
          </a:prstGeom>
          <a:noFill/>
          <a:ln cap="flat" cmpd="sng" w="38100">
            <a:solidFill>
              <a:srgbClr val="000000"/>
            </a:solidFill>
            <a:prstDash val="solid"/>
            <a:round/>
            <a:headEnd len="med" w="med" type="none"/>
            <a:tailEnd len="med" w="med" type="triangle"/>
          </a:ln>
        </p:spPr>
      </p:cxnSp>
      <p:sp>
        <p:nvSpPr>
          <p:cNvPr id="239" name="Google Shape;239;p36"/>
          <p:cNvSpPr txBox="1"/>
          <p:nvPr/>
        </p:nvSpPr>
        <p:spPr>
          <a:xfrm>
            <a:off x="3915100" y="1680975"/>
            <a:ext cx="413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Serial</a:t>
            </a:r>
            <a:endParaRPr sz="1800">
              <a:solidFill>
                <a:schemeClr val="dk2"/>
              </a:solidFill>
              <a:latin typeface="Proxima Nova"/>
              <a:ea typeface="Proxima Nova"/>
              <a:cs typeface="Proxima Nova"/>
              <a:sym typeface="Proxima Nova"/>
            </a:endParaRPr>
          </a:p>
        </p:txBody>
      </p:sp>
      <p:sp>
        <p:nvSpPr>
          <p:cNvPr id="240" name="Google Shape;240;p36"/>
          <p:cNvSpPr/>
          <p:nvPr/>
        </p:nvSpPr>
        <p:spPr>
          <a:xfrm>
            <a:off x="596250" y="1486263"/>
            <a:ext cx="3362100" cy="2765700"/>
          </a:xfrm>
          <a:prstGeom prst="noSmoking">
            <a:avLst>
              <a:gd fmla="val 18750"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41" name="Google Shape;241;p36"/>
          <p:cNvSpPr txBox="1"/>
          <p:nvPr/>
        </p:nvSpPr>
        <p:spPr>
          <a:xfrm>
            <a:off x="876400" y="4382025"/>
            <a:ext cx="7176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Reprogramming requires a stable clock signal</a:t>
            </a:r>
            <a:endParaRPr sz="1800">
              <a:solidFill>
                <a:schemeClr val="dk2"/>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351775" y="1081825"/>
            <a:ext cx="4267201" cy="2693582"/>
          </a:xfrm>
          <a:prstGeom prst="rect">
            <a:avLst/>
          </a:prstGeom>
          <a:noFill/>
          <a:ln>
            <a:noFill/>
          </a:ln>
        </p:spPr>
      </p:pic>
      <p:sp>
        <p:nvSpPr>
          <p:cNvPr id="247" name="Google Shape;247;p37"/>
          <p:cNvSpPr txBox="1"/>
          <p:nvPr/>
        </p:nvSpPr>
        <p:spPr>
          <a:xfrm>
            <a:off x="5715775" y="2173600"/>
            <a:ext cx="34482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(Part of) the circuit DAG</a:t>
            </a:r>
            <a:endParaRPr sz="1800">
              <a:solidFill>
                <a:schemeClr val="dk2"/>
              </a:solidFill>
              <a:latin typeface="Proxima Nova"/>
              <a:ea typeface="Proxima Nova"/>
              <a:cs typeface="Proxima Nova"/>
              <a:sym typeface="Proxima Nova"/>
            </a:endParaRPr>
          </a:p>
        </p:txBody>
      </p:sp>
      <p:cxnSp>
        <p:nvCxnSpPr>
          <p:cNvPr id="248" name="Google Shape;248;p37"/>
          <p:cNvCxnSpPr>
            <a:endCxn id="246" idx="3"/>
          </p:cNvCxnSpPr>
          <p:nvPr/>
        </p:nvCxnSpPr>
        <p:spPr>
          <a:xfrm rot="10800000">
            <a:off x="4618976" y="2428616"/>
            <a:ext cx="1096800" cy="15600"/>
          </a:xfrm>
          <a:prstGeom prst="straightConnector1">
            <a:avLst/>
          </a:prstGeom>
          <a:noFill/>
          <a:ln cap="flat" cmpd="sng" w="38100">
            <a:solidFill>
              <a:schemeClr val="dk2"/>
            </a:solidFill>
            <a:prstDash val="solid"/>
            <a:round/>
            <a:headEnd len="med" w="med" type="none"/>
            <a:tailEnd len="med" w="med" type="triangle"/>
          </a:ln>
        </p:spPr>
      </p:cxnSp>
      <p:sp>
        <p:nvSpPr>
          <p:cNvPr id="249" name="Google Shape;249;p37"/>
          <p:cNvSpPr txBox="1"/>
          <p:nvPr>
            <p:ph type="title"/>
          </p:nvPr>
        </p:nvSpPr>
        <p:spPr>
          <a:xfrm>
            <a:off x="311700" y="39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a:t>
            </a:r>
            <a:endParaRPr/>
          </a:p>
        </p:txBody>
      </p:sp>
      <p:pic>
        <p:nvPicPr>
          <p:cNvPr id="250" name="Google Shape;250;p37"/>
          <p:cNvPicPr preferRelativeResize="0"/>
          <p:nvPr/>
        </p:nvPicPr>
        <p:blipFill>
          <a:blip r:embed="rId4">
            <a:alphaModFix/>
          </a:blip>
          <a:stretch>
            <a:fillRect/>
          </a:stretch>
        </p:blipFill>
        <p:spPr>
          <a:xfrm>
            <a:off x="68375" y="4067000"/>
            <a:ext cx="9007251" cy="651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Work/Wishlist</a:t>
            </a:r>
            <a:endParaRPr/>
          </a:p>
        </p:txBody>
      </p:sp>
      <p:sp>
        <p:nvSpPr>
          <p:cNvPr id="256" name="Google Shape;256;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Short term</a:t>
            </a:r>
            <a:endParaRPr/>
          </a:p>
          <a:p>
            <a:pPr indent="-317500" lvl="1" marL="914400" rtl="0" algn="l">
              <a:spcBef>
                <a:spcPts val="0"/>
              </a:spcBef>
              <a:spcAft>
                <a:spcPts val="0"/>
              </a:spcAft>
              <a:buSzPts val="1400"/>
              <a:buChar char="-"/>
            </a:pPr>
            <a:r>
              <a:rPr lang="en"/>
              <a:t>Finish evaluation</a:t>
            </a:r>
            <a:endParaRPr/>
          </a:p>
          <a:p>
            <a:pPr indent="-317500" lvl="1" marL="914400" rtl="0" algn="l">
              <a:spcBef>
                <a:spcPts val="0"/>
              </a:spcBef>
              <a:spcAft>
                <a:spcPts val="0"/>
              </a:spcAft>
              <a:buSzPts val="1400"/>
              <a:buChar char="-"/>
            </a:pPr>
            <a:r>
              <a:rPr lang="en"/>
              <a:t>Add functions and loops</a:t>
            </a:r>
            <a:endParaRPr/>
          </a:p>
          <a:p>
            <a:pPr indent="-342900" lvl="0" marL="457200" rtl="0" algn="l">
              <a:spcBef>
                <a:spcPts val="0"/>
              </a:spcBef>
              <a:spcAft>
                <a:spcPts val="0"/>
              </a:spcAft>
              <a:buSzPts val="1800"/>
              <a:buChar char="-"/>
            </a:pPr>
            <a:r>
              <a:rPr lang="en"/>
              <a:t>Long term</a:t>
            </a:r>
            <a:endParaRPr/>
          </a:p>
          <a:p>
            <a:pPr indent="-317500" lvl="1" marL="914400" rtl="0" algn="l">
              <a:spcBef>
                <a:spcPts val="0"/>
              </a:spcBef>
              <a:spcAft>
                <a:spcPts val="0"/>
              </a:spcAft>
              <a:buSzPts val="1400"/>
              <a:buChar char="-"/>
            </a:pPr>
            <a:r>
              <a:rPr lang="en" sz="1400"/>
              <a:t>Improve scan performance with in-place algorithm</a:t>
            </a:r>
            <a:endParaRPr/>
          </a:p>
          <a:p>
            <a:pPr indent="-317500" lvl="1" marL="914400" rtl="0" algn="l">
              <a:spcBef>
                <a:spcPts val="0"/>
              </a:spcBef>
              <a:spcAft>
                <a:spcPts val="0"/>
              </a:spcAft>
              <a:buSzPts val="1400"/>
              <a:buChar char="-"/>
            </a:pPr>
            <a:r>
              <a:rPr lang="en"/>
              <a:t>Greater parallelization (memory banking)</a:t>
            </a:r>
            <a:endParaRPr/>
          </a:p>
          <a:p>
            <a:pPr indent="-317500" lvl="1" marL="914400" rtl="0" algn="l">
              <a:spcBef>
                <a:spcPts val="0"/>
              </a:spcBef>
              <a:spcAft>
                <a:spcPts val="0"/>
              </a:spcAft>
              <a:buSzPts val="1400"/>
              <a:buChar char="-"/>
            </a:pPr>
            <a:r>
              <a:rPr lang="en"/>
              <a:t>Incorporate latency into the control schedule</a:t>
            </a:r>
            <a:endParaRPr/>
          </a:p>
          <a:p>
            <a:pPr indent="-317500" lvl="1" marL="914400" rtl="0" algn="l">
              <a:spcBef>
                <a:spcPts val="0"/>
              </a:spcBef>
              <a:spcAft>
                <a:spcPts val="0"/>
              </a:spcAft>
              <a:buSzPts val="1400"/>
              <a:buChar char="-"/>
            </a:pPr>
            <a:r>
              <a:rPr lang="en"/>
              <a:t>Linear typing</a:t>
            </a:r>
            <a:endParaRPr/>
          </a:p>
          <a:p>
            <a:pPr indent="-317500" lvl="2" marL="1371600" rtl="0" algn="l">
              <a:spcBef>
                <a:spcPts val="0"/>
              </a:spcBef>
              <a:spcAft>
                <a:spcPts val="0"/>
              </a:spcAft>
              <a:buSzPts val="1400"/>
              <a:buChar char="-"/>
            </a:pPr>
            <a:r>
              <a:rPr lang="en"/>
              <a:t>Reuse vector storage</a:t>
            </a:r>
            <a:endParaRPr/>
          </a:p>
          <a:p>
            <a:pPr indent="-317500" lvl="1" marL="914400" rtl="0" algn="l">
              <a:spcBef>
                <a:spcPts val="0"/>
              </a:spcBef>
              <a:spcAft>
                <a:spcPts val="0"/>
              </a:spcAft>
              <a:buSzPts val="1400"/>
              <a:buChar char="-"/>
            </a:pPr>
            <a:r>
              <a:rPr lang="en"/>
              <a:t>Dependent types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262" name="Google Shape;262;p39"/>
          <p:cNvSpPr txBox="1"/>
          <p:nvPr>
            <p:ph idx="1" type="body"/>
          </p:nvPr>
        </p:nvSpPr>
        <p:spPr>
          <a:xfrm>
            <a:off x="311700" y="1152475"/>
            <a:ext cx="7963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Functional, composable language for creating DSP circuits</a:t>
            </a:r>
            <a:endParaRPr/>
          </a:p>
          <a:p>
            <a:pPr indent="-342900" lvl="0" marL="457200" rtl="0" algn="l">
              <a:spcBef>
                <a:spcPts val="0"/>
              </a:spcBef>
              <a:spcAft>
                <a:spcPts val="0"/>
              </a:spcAft>
              <a:buSzPts val="1800"/>
              <a:buChar char="-"/>
            </a:pPr>
            <a:r>
              <a:rPr lang="en"/>
              <a:t>Implements bidirectional typing features</a:t>
            </a:r>
            <a:endParaRPr/>
          </a:p>
          <a:p>
            <a:pPr indent="-342900" lvl="0" marL="457200" rtl="0" algn="l">
              <a:spcBef>
                <a:spcPts val="0"/>
              </a:spcBef>
              <a:spcAft>
                <a:spcPts val="0"/>
              </a:spcAft>
              <a:buSzPts val="1800"/>
              <a:buChar char="-"/>
            </a:pPr>
            <a:r>
              <a:rPr lang="en"/>
              <a:t>Provides an easy way to parallelize workloads in hardware</a:t>
            </a:r>
            <a:endParaRPr/>
          </a:p>
          <a:p>
            <a:pPr indent="-317500" lvl="1" marL="914400" rtl="0" algn="l">
              <a:spcBef>
                <a:spcPts val="0"/>
              </a:spcBef>
              <a:spcAft>
                <a:spcPts val="0"/>
              </a:spcAft>
              <a:buSzPts val="1400"/>
              <a:buChar char="-"/>
            </a:pPr>
            <a:r>
              <a:rPr lang="en"/>
              <a:t>Parallel scan primitive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68" name="Google Shape;268;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https://developer.nvidia.com/gpugems/gpugems3/part-vi-gpu-computing/chapter-39-parallel-prefix-sum-scan-cuda</a:t>
            </a:r>
            <a:endParaRPr/>
          </a:p>
          <a:p>
            <a:pPr indent="-342900" lvl="0" marL="457200" rtl="0" algn="l">
              <a:spcBef>
                <a:spcPts val="0"/>
              </a:spcBef>
              <a:spcAft>
                <a:spcPts val="0"/>
              </a:spcAft>
              <a:buSzPts val="1800"/>
              <a:buChar char="-"/>
            </a:pPr>
            <a:r>
              <a:rPr lang="en" u="sng">
                <a:solidFill>
                  <a:schemeClr val="hlink"/>
                </a:solidFill>
                <a:hlinkClick r:id="rId4"/>
              </a:rPr>
              <a:t>https://chandrashek1007.medium.com/python-global-interpreter-lock-is-it-good-or-bad-634d1c82b4fd</a:t>
            </a:r>
            <a:endParaRPr/>
          </a:p>
          <a:p>
            <a:pPr indent="-342900" lvl="0" marL="457200" rtl="0" algn="l">
              <a:spcBef>
                <a:spcPts val="0"/>
              </a:spcBef>
              <a:spcAft>
                <a:spcPts val="0"/>
              </a:spcAft>
              <a:buSzPts val="1800"/>
              <a:buChar char="-"/>
            </a:pPr>
            <a:r>
              <a:rPr lang="en" u="sng">
                <a:solidFill>
                  <a:schemeClr val="hlink"/>
                </a:solidFill>
                <a:hlinkClick r:id="rId5"/>
              </a:rPr>
              <a:t>https://dl.acm.org/doi/10.1145/2786763.2694368</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Digital Signal Processing (DSP)</a:t>
            </a:r>
            <a:endParaRPr/>
          </a:p>
        </p:txBody>
      </p:sp>
      <p:sp>
        <p:nvSpPr>
          <p:cNvPr id="69" name="Google Shape;69;p1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the past: discrete hardware components</a:t>
            </a:r>
            <a:endParaRPr/>
          </a:p>
          <a:p>
            <a:pPr indent="-342900" lvl="0" marL="457200" rtl="0" algn="l">
              <a:spcBef>
                <a:spcPts val="0"/>
              </a:spcBef>
              <a:spcAft>
                <a:spcPts val="0"/>
              </a:spcAft>
              <a:buSzPts val="1800"/>
              <a:buChar char="-"/>
            </a:pPr>
            <a:r>
              <a:rPr lang="en"/>
              <a:t>Nowadays: Process digital samples in software</a:t>
            </a:r>
            <a:endParaRPr/>
          </a:p>
          <a:p>
            <a:pPr indent="-342900" lvl="0" marL="457200" rtl="0" algn="l">
              <a:spcBef>
                <a:spcPts val="0"/>
              </a:spcBef>
              <a:spcAft>
                <a:spcPts val="0"/>
              </a:spcAft>
              <a:buSzPts val="1800"/>
              <a:buChar char="-"/>
            </a:pPr>
            <a:r>
              <a:rPr lang="en"/>
              <a:t>Example: Software defined radio</a:t>
            </a:r>
            <a:endParaRPr/>
          </a:p>
        </p:txBody>
      </p:sp>
      <p:pic>
        <p:nvPicPr>
          <p:cNvPr id="70" name="Google Shape;70;p15"/>
          <p:cNvPicPr preferRelativeResize="0"/>
          <p:nvPr/>
        </p:nvPicPr>
        <p:blipFill rotWithShape="1">
          <a:blip r:embed="rId3">
            <a:alphaModFix/>
          </a:blip>
          <a:srcRect b="0" l="0" r="0" t="1283"/>
          <a:stretch/>
        </p:blipFill>
        <p:spPr>
          <a:xfrm>
            <a:off x="4572000" y="1063175"/>
            <a:ext cx="4220800" cy="3489850"/>
          </a:xfrm>
          <a:prstGeom prst="rect">
            <a:avLst/>
          </a:prstGeom>
          <a:noFill/>
          <a:ln>
            <a:noFill/>
          </a:ln>
        </p:spPr>
      </p:pic>
      <p:pic>
        <p:nvPicPr>
          <p:cNvPr id="71" name="Google Shape;71;p15"/>
          <p:cNvPicPr preferRelativeResize="0"/>
          <p:nvPr/>
        </p:nvPicPr>
        <p:blipFill rotWithShape="1">
          <a:blip r:embed="rId4">
            <a:alphaModFix/>
          </a:blip>
          <a:srcRect b="19939" l="0" r="0" t="32025"/>
          <a:stretch/>
        </p:blipFill>
        <p:spPr>
          <a:xfrm>
            <a:off x="1212975" y="3683450"/>
            <a:ext cx="2457748" cy="885423"/>
          </a:xfrm>
          <a:prstGeom prst="rect">
            <a:avLst/>
          </a:prstGeom>
          <a:noFill/>
          <a:ln>
            <a:noFill/>
          </a:ln>
        </p:spPr>
      </p:pic>
      <p:sp>
        <p:nvSpPr>
          <p:cNvPr id="72" name="Google Shape;72;p15"/>
          <p:cNvSpPr txBox="1"/>
          <p:nvPr/>
        </p:nvSpPr>
        <p:spPr>
          <a:xfrm>
            <a:off x="1844650" y="4568875"/>
            <a:ext cx="10197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Proxima Nova"/>
                <a:ea typeface="Proxima Nova"/>
                <a:cs typeface="Proxima Nova"/>
                <a:sym typeface="Proxima Nova"/>
              </a:rPr>
              <a:t>RTL-SDR</a:t>
            </a:r>
            <a:endParaRPr>
              <a:solidFill>
                <a:schemeClr val="dk2"/>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SDR Pipeline</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Digital signal processing is great for flexibility and retargetability!</a:t>
            </a:r>
            <a:endParaRPr/>
          </a:p>
        </p:txBody>
      </p:sp>
      <p:pic>
        <p:nvPicPr>
          <p:cNvPr id="79" name="Google Shape;79;p16"/>
          <p:cNvPicPr preferRelativeResize="0"/>
          <p:nvPr/>
        </p:nvPicPr>
        <p:blipFill>
          <a:blip r:embed="rId3">
            <a:alphaModFix/>
          </a:blip>
          <a:stretch>
            <a:fillRect/>
          </a:stretch>
        </p:blipFill>
        <p:spPr>
          <a:xfrm>
            <a:off x="116475" y="1650676"/>
            <a:ext cx="9027526" cy="29181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DSP Programming Approaches</a:t>
            </a:r>
            <a:endParaRPr/>
          </a:p>
        </p:txBody>
      </p:sp>
      <p:pic>
        <p:nvPicPr>
          <p:cNvPr id="85" name="Google Shape;85;p17"/>
          <p:cNvPicPr preferRelativeResize="0"/>
          <p:nvPr/>
        </p:nvPicPr>
        <p:blipFill>
          <a:blip r:embed="rId3">
            <a:alphaModFix/>
          </a:blip>
          <a:stretch>
            <a:fillRect/>
          </a:stretch>
        </p:blipFill>
        <p:spPr>
          <a:xfrm>
            <a:off x="5594200" y="1017725"/>
            <a:ext cx="2219850" cy="3820976"/>
          </a:xfrm>
          <a:prstGeom prst="rect">
            <a:avLst/>
          </a:prstGeom>
          <a:noFill/>
          <a:ln>
            <a:noFill/>
          </a:ln>
        </p:spPr>
      </p:pic>
      <p:sp>
        <p:nvSpPr>
          <p:cNvPr id="86" name="Google Shape;86;p1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Generates long, hard to read Python scripts</a:t>
            </a:r>
            <a:endParaRPr/>
          </a:p>
          <a:p>
            <a:pPr indent="-342900" lvl="0" marL="457200" rtl="0" algn="l">
              <a:spcBef>
                <a:spcPts val="0"/>
              </a:spcBef>
              <a:spcAft>
                <a:spcPts val="0"/>
              </a:spcAft>
              <a:buSzPts val="1800"/>
              <a:buChar char="-"/>
            </a:pPr>
            <a:r>
              <a:rPr lang="en"/>
              <a:t>CPU-bound!</a:t>
            </a:r>
            <a:endParaRPr/>
          </a:p>
        </p:txBody>
      </p:sp>
      <p:pic>
        <p:nvPicPr>
          <p:cNvPr id="87" name="Google Shape;87;p17"/>
          <p:cNvPicPr preferRelativeResize="0"/>
          <p:nvPr/>
        </p:nvPicPr>
        <p:blipFill rotWithShape="1">
          <a:blip r:embed="rId4">
            <a:alphaModFix/>
          </a:blip>
          <a:srcRect b="0" l="551" r="28802" t="0"/>
          <a:stretch/>
        </p:blipFill>
        <p:spPr>
          <a:xfrm>
            <a:off x="242475" y="2333600"/>
            <a:ext cx="3801925" cy="2631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Issues</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CPU bound</a:t>
            </a:r>
            <a:endParaRPr/>
          </a:p>
          <a:p>
            <a:pPr indent="-342900" lvl="0" marL="457200" rtl="0" algn="l">
              <a:lnSpc>
                <a:spcPct val="200000"/>
              </a:lnSpc>
              <a:spcBef>
                <a:spcPts val="0"/>
              </a:spcBef>
              <a:spcAft>
                <a:spcPts val="0"/>
              </a:spcAft>
              <a:buSzPts val="1800"/>
              <a:buChar char="-"/>
            </a:pPr>
            <a:r>
              <a:rPr lang="en"/>
              <a:t>Python output stunts parallelism</a:t>
            </a:r>
            <a:endParaRPr/>
          </a:p>
        </p:txBody>
      </p:sp>
      <p:pic>
        <p:nvPicPr>
          <p:cNvPr id="94" name="Google Shape;94;p18"/>
          <p:cNvPicPr preferRelativeResize="0"/>
          <p:nvPr/>
        </p:nvPicPr>
        <p:blipFill>
          <a:blip r:embed="rId3">
            <a:alphaModFix/>
          </a:blip>
          <a:stretch>
            <a:fillRect/>
          </a:stretch>
        </p:blipFill>
        <p:spPr>
          <a:xfrm>
            <a:off x="1269950" y="2377577"/>
            <a:ext cx="6159549" cy="2191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New Approach?</a:t>
            </a:r>
            <a:endParaRPr/>
          </a:p>
        </p:txBody>
      </p:sp>
      <p:sp>
        <p:nvSpPr>
          <p:cNvPr id="100" name="Google Shape;100;p1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Hardware acceleration?</a:t>
            </a:r>
            <a:endParaRPr/>
          </a:p>
          <a:p>
            <a:pPr indent="-317500" lvl="1" marL="914400" rtl="0" algn="l">
              <a:spcBef>
                <a:spcPts val="0"/>
              </a:spcBef>
              <a:spcAft>
                <a:spcPts val="0"/>
              </a:spcAft>
              <a:buSzPts val="1400"/>
              <a:buChar char="-"/>
            </a:pPr>
            <a:r>
              <a:rPr lang="en"/>
              <a:t>FPGAs</a:t>
            </a:r>
            <a:endParaRPr/>
          </a:p>
          <a:p>
            <a:pPr indent="-342900" lvl="0" marL="457200" rtl="0" algn="l">
              <a:spcBef>
                <a:spcPts val="0"/>
              </a:spcBef>
              <a:spcAft>
                <a:spcPts val="0"/>
              </a:spcAft>
              <a:buSzPts val="1800"/>
              <a:buChar char="-"/>
            </a:pPr>
            <a:r>
              <a:rPr lang="en"/>
              <a:t>Domain specific language?</a:t>
            </a:r>
            <a:endParaRPr/>
          </a:p>
          <a:p>
            <a:pPr indent="-317500" lvl="1" marL="914400" rtl="0" algn="l">
              <a:spcBef>
                <a:spcPts val="0"/>
              </a:spcBef>
              <a:spcAft>
                <a:spcPts val="0"/>
              </a:spcAft>
              <a:buSzPts val="1400"/>
              <a:buChar char="-"/>
            </a:pPr>
            <a:r>
              <a:rPr lang="en"/>
              <a:t>Better parallelization?</a:t>
            </a:r>
            <a:endParaRPr/>
          </a:p>
          <a:p>
            <a:pPr indent="-317500" lvl="1" marL="914400" rtl="0" algn="l">
              <a:spcBef>
                <a:spcPts val="0"/>
              </a:spcBef>
              <a:spcAft>
                <a:spcPts val="0"/>
              </a:spcAft>
              <a:buSzPts val="1400"/>
              <a:buChar char="-"/>
            </a:pPr>
            <a:r>
              <a:rPr lang="en"/>
              <a:t>Functional paradigm</a:t>
            </a:r>
            <a:endParaRPr/>
          </a:p>
          <a:p>
            <a:pPr indent="-317500" lvl="2" marL="1371600" rtl="0" algn="l">
              <a:spcBef>
                <a:spcPts val="0"/>
              </a:spcBef>
              <a:spcAft>
                <a:spcPts val="0"/>
              </a:spcAft>
              <a:buSzPts val="1400"/>
              <a:buChar char="-"/>
            </a:pPr>
            <a:r>
              <a:rPr lang="en"/>
              <a:t>Compose filters</a:t>
            </a:r>
            <a:endParaRPr/>
          </a:p>
        </p:txBody>
      </p:sp>
      <p:pic>
        <p:nvPicPr>
          <p:cNvPr id="101" name="Google Shape;101;p19"/>
          <p:cNvPicPr preferRelativeResize="0"/>
          <p:nvPr/>
        </p:nvPicPr>
        <p:blipFill>
          <a:blip r:embed="rId3">
            <a:alphaModFix/>
          </a:blip>
          <a:stretch>
            <a:fillRect/>
          </a:stretch>
        </p:blipFill>
        <p:spPr>
          <a:xfrm>
            <a:off x="4623825" y="1017725"/>
            <a:ext cx="4267200" cy="3200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Ziria</a:t>
            </a:r>
            <a:endParaRPr/>
          </a:p>
        </p:txBody>
      </p:sp>
      <p:sp>
        <p:nvSpPr>
          <p:cNvPr id="107" name="Google Shape;10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Similar premise</a:t>
            </a:r>
            <a:endParaRPr/>
          </a:p>
          <a:p>
            <a:pPr indent="-342900" lvl="0" marL="457200" rtl="0" algn="l">
              <a:spcBef>
                <a:spcPts val="0"/>
              </a:spcBef>
              <a:spcAft>
                <a:spcPts val="0"/>
              </a:spcAft>
              <a:buSzPts val="1800"/>
              <a:buChar char="-"/>
            </a:pPr>
            <a:r>
              <a:rPr lang="en"/>
              <a:t>Targeted CPUs instead of FPGAs</a:t>
            </a:r>
            <a:endParaRPr/>
          </a:p>
          <a:p>
            <a:pPr indent="-342900" lvl="0" marL="457200" rtl="0" algn="l">
              <a:spcBef>
                <a:spcPts val="0"/>
              </a:spcBef>
              <a:spcAft>
                <a:spcPts val="0"/>
              </a:spcAft>
              <a:buSzPts val="1800"/>
              <a:buChar char="-"/>
            </a:pPr>
            <a:r>
              <a:rPr lang="en"/>
              <a:t>Aimed at wireless systems programming</a:t>
            </a:r>
            <a:endParaRPr/>
          </a:p>
        </p:txBody>
      </p:sp>
      <p:pic>
        <p:nvPicPr>
          <p:cNvPr id="108" name="Google Shape;108;p20"/>
          <p:cNvPicPr preferRelativeResize="0"/>
          <p:nvPr/>
        </p:nvPicPr>
        <p:blipFill>
          <a:blip r:embed="rId3">
            <a:alphaModFix/>
          </a:blip>
          <a:stretch>
            <a:fillRect/>
          </a:stretch>
        </p:blipFill>
        <p:spPr>
          <a:xfrm>
            <a:off x="1419475" y="2631096"/>
            <a:ext cx="6305027" cy="21345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New Approach?</a:t>
            </a:r>
            <a:endParaRPr/>
          </a:p>
        </p:txBody>
      </p:sp>
      <p:pic>
        <p:nvPicPr>
          <p:cNvPr id="114" name="Google Shape;114;p21"/>
          <p:cNvPicPr preferRelativeResize="0"/>
          <p:nvPr/>
        </p:nvPicPr>
        <p:blipFill>
          <a:blip r:embed="rId3">
            <a:alphaModFix/>
          </a:blip>
          <a:stretch>
            <a:fillRect/>
          </a:stretch>
        </p:blipFill>
        <p:spPr>
          <a:xfrm>
            <a:off x="5836275" y="1030963"/>
            <a:ext cx="2204450" cy="3794499"/>
          </a:xfrm>
          <a:prstGeom prst="rect">
            <a:avLst/>
          </a:prstGeom>
          <a:noFill/>
          <a:ln>
            <a:noFill/>
          </a:ln>
        </p:spPr>
      </p:pic>
      <p:pic>
        <p:nvPicPr>
          <p:cNvPr id="115" name="Google Shape;115;p21"/>
          <p:cNvPicPr preferRelativeResize="0"/>
          <p:nvPr/>
        </p:nvPicPr>
        <p:blipFill>
          <a:blip r:embed="rId4">
            <a:alphaModFix/>
          </a:blip>
          <a:stretch>
            <a:fillRect/>
          </a:stretch>
        </p:blipFill>
        <p:spPr>
          <a:xfrm>
            <a:off x="1064025" y="1017725"/>
            <a:ext cx="2219850" cy="3820976"/>
          </a:xfrm>
          <a:prstGeom prst="rect">
            <a:avLst/>
          </a:prstGeom>
          <a:noFill/>
          <a:ln>
            <a:noFill/>
          </a:ln>
        </p:spPr>
      </p:pic>
      <p:cxnSp>
        <p:nvCxnSpPr>
          <p:cNvPr id="116" name="Google Shape;116;p21"/>
          <p:cNvCxnSpPr>
            <a:stCxn id="115" idx="3"/>
            <a:endCxn id="114" idx="1"/>
          </p:cNvCxnSpPr>
          <p:nvPr/>
        </p:nvCxnSpPr>
        <p:spPr>
          <a:xfrm>
            <a:off x="3283875" y="2928213"/>
            <a:ext cx="2552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1000"/>
                                        <p:tgtEl>
                                          <p:spTgt spid="1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1000"/>
                                        <p:tgtEl>
                                          <p:spTgt spid="11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